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2" r:id="rId3"/>
  </p:sldIdLst>
  <p:sldSz cx="21386800" cy="30279975"/>
  <p:notesSz cx="6887845" cy="100203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316230" lvl="1" indent="63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631825" lvl="2" indent="1270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949325" lvl="3" indent="1905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265555" lvl="4" indent="2540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lvl="5" indent="2540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lvl="6" indent="2540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lvl="7" indent="2540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lvl="8" indent="2540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7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77" userDrawn="1">
          <p15:clr>
            <a:srgbClr val="A4A3A4"/>
          </p15:clr>
        </p15:guide>
        <p15:guide id="2" orient="horz" pos="3649" userDrawn="1">
          <p15:clr>
            <a:srgbClr val="A4A3A4"/>
          </p15:clr>
        </p15:guide>
        <p15:guide id="3" orient="horz" pos="3848" userDrawn="1">
          <p15:clr>
            <a:srgbClr val="A4A3A4"/>
          </p15:clr>
        </p15:guide>
        <p15:guide id="4" orient="horz" pos="2090" userDrawn="1">
          <p15:clr>
            <a:srgbClr val="A4A3A4"/>
          </p15:clr>
        </p15:guide>
        <p15:guide id="5" orient="horz" pos="497" userDrawn="1">
          <p15:clr>
            <a:srgbClr val="A4A3A4"/>
          </p15:clr>
        </p15:guide>
        <p15:guide id="6" pos="521" userDrawn="1">
          <p15:clr>
            <a:srgbClr val="A4A3A4"/>
          </p15:clr>
        </p15:guide>
        <p15:guide id="7" pos="4435" userDrawn="1">
          <p15:clr>
            <a:srgbClr val="A4A3A4"/>
          </p15:clr>
        </p15:guide>
        <p15:guide id="8" pos="4768" userDrawn="1">
          <p15:clr>
            <a:srgbClr val="A4A3A4"/>
          </p15:clr>
        </p15:guide>
        <p15:guide id="9" pos="8704" userDrawn="1">
          <p15:clr>
            <a:srgbClr val="A4A3A4"/>
          </p15:clr>
        </p15:guide>
        <p15:guide id="10" pos="9037" userDrawn="1">
          <p15:clr>
            <a:srgbClr val="A4A3A4"/>
          </p15:clr>
        </p15:guide>
        <p15:guide id="11" pos="12972" userDrawn="1">
          <p15:clr>
            <a:srgbClr val="A4A3A4"/>
          </p15:clr>
        </p15:guide>
        <p15:guide id="12" pos="4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A8DB"/>
    <a:srgbClr val="569ECE"/>
    <a:srgbClr val="E96322"/>
    <a:srgbClr val="826CB9"/>
    <a:srgbClr val="EFB11B"/>
    <a:srgbClr val="EE8512"/>
    <a:srgbClr val="CE5002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68"/>
    <p:restoredTop sz="93577"/>
  </p:normalViewPr>
  <p:slideViewPr>
    <p:cSldViewPr showGuides="1">
      <p:cViewPr>
        <p:scale>
          <a:sx n="27" d="100"/>
          <a:sy n="27" d="100"/>
        </p:scale>
        <p:origin x="3408" y="192"/>
      </p:cViewPr>
      <p:guideLst>
        <p:guide orient="horz" pos="18577"/>
        <p:guide orient="horz" pos="3649"/>
        <p:guide orient="horz" pos="3848"/>
        <p:guide orient="horz" pos="2090"/>
        <p:guide orient="horz" pos="497"/>
        <p:guide pos="521"/>
        <p:guide pos="4435"/>
        <p:guide pos="4768"/>
        <p:guide pos="8704"/>
        <p:guide pos="9037"/>
        <p:guide pos="12972"/>
        <p:guide pos="4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5" d="100"/>
        <a:sy n="35" d="100"/>
      </p:scale>
      <p:origin x="0" y="0"/>
    </p:cViewPr>
  </p:notesTextViewPr>
  <p:sorterViewPr showFormatting="0"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algn="r"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algn="r" defTabSz="897255">
              <a:defRPr sz="1200" smtClean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88C69E0-1341-4D3A-8F6F-B343F1FC5058}" type="slidenum">
              <a:rPr kumimoji="0" lang="en-AU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AU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>
            <a:lvl1pPr algn="r"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98675" y="749300"/>
            <a:ext cx="2646363" cy="374808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797425"/>
            <a:ext cx="5056188" cy="44973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AU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Click to edit Master text styles</a:t>
            </a:r>
            <a:endParaRPr kumimoji="1" lang="en-AU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1623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AU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Second level</a:t>
            </a:r>
            <a:endParaRPr kumimoji="1" lang="en-AU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631825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AU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Third level</a:t>
            </a:r>
            <a:endParaRPr kumimoji="1" lang="en-AU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949325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AU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Fourth level</a:t>
            </a:r>
            <a:endParaRPr kumimoji="1" lang="en-AU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265555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AU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Fifth level</a:t>
            </a:r>
            <a:endParaRPr kumimoji="1" lang="en-AU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defTabSz="897255">
              <a:defRPr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69" tIns="44785" rIns="89569" bIns="44785" numCol="1" anchor="b" anchorCtr="0" compatLnSpc="1"/>
          <a:lstStyle>
            <a:lvl1pPr algn="r" defTabSz="897255">
              <a:defRPr sz="1200" smtClean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8972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BBAA047-6202-4673-A1BF-23F9842292A7}" type="slidenum">
              <a:rPr kumimoji="0" lang="en-AU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AU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316230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631825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949325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265555" algn="l" rtl="0" eaLnBrk="0" fontAlgn="base" hangingPunct="0">
      <a:spcBef>
        <a:spcPct val="30000"/>
      </a:spcBef>
      <a:spcAft>
        <a:spcPct val="0"/>
      </a:spcAft>
      <a:defRPr kumimoji="1" sz="8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1583055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99920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16150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33015" algn="l" defTabSz="63309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89569" tIns="44785" rIns="89569" bIns="44785" anchor="t" anchorCtr="0"/>
          <a:lstStyle/>
          <a:p>
            <a:pPr lvl="0"/>
            <a:r>
              <a:rPr lang="en-US" altLang="zh-CN" dirty="0"/>
              <a:t>A1 poster template (blue)</a:t>
            </a:r>
            <a:endParaRPr lang="en-US" altLang="zh-CN" dirty="0"/>
          </a:p>
        </p:txBody>
      </p:sp>
      <p:sp>
        <p:nvSpPr>
          <p:cNvPr id="512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67150" y="9520238"/>
            <a:ext cx="3048000" cy="523875"/>
          </a:xfrm>
          <a:prstGeom prst="rect">
            <a:avLst/>
          </a:prstGeom>
          <a:noFill/>
          <a:ln w="9525">
            <a:noFill/>
          </a:ln>
        </p:spPr>
        <p:txBody>
          <a:bodyPr lIns="89569" tIns="44785" rIns="89569" bIns="44785" anchor="b" anchorCtr="0"/>
          <a:lstStyle/>
          <a:p>
            <a:pPr lvl="0" algn="r" defTabSz="897255"/>
            <a:fld id="{9A0DB2DC-4C9A-4742-B13C-FB6460FD3503}" type="slidenum">
              <a:rPr lang="en-AU" altLang="zh-CN" sz="1200" dirty="0"/>
            </a:fld>
            <a:endParaRPr lang="en-AU" alt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569" y="9406540"/>
            <a:ext cx="18179662" cy="64904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241" y="17158652"/>
            <a:ext cx="14970319" cy="7737851"/>
          </a:xfrm>
        </p:spPr>
        <p:txBody>
          <a:bodyPr/>
          <a:lstStyle>
            <a:lvl1pPr marL="0" indent="0" algn="ctr">
              <a:buNone/>
              <a:defRPr/>
            </a:lvl1pPr>
            <a:lvl2pPr marL="316865" indent="0" algn="ctr">
              <a:buNone/>
              <a:defRPr/>
            </a:lvl2pPr>
            <a:lvl3pPr marL="633095" indent="0" algn="ctr">
              <a:buNone/>
              <a:defRPr/>
            </a:lvl3pPr>
            <a:lvl4pPr marL="949960" indent="0" algn="ctr">
              <a:buNone/>
              <a:defRPr/>
            </a:lvl4pPr>
            <a:lvl5pPr marL="1266825" indent="0" algn="ctr">
              <a:buNone/>
              <a:defRPr/>
            </a:lvl5pPr>
            <a:lvl6pPr marL="1583055" indent="0" algn="ctr">
              <a:buNone/>
              <a:defRPr/>
            </a:lvl6pPr>
            <a:lvl7pPr marL="1899920" indent="0" algn="ctr">
              <a:buNone/>
              <a:defRPr/>
            </a:lvl7pPr>
            <a:lvl8pPr marL="2216150" indent="0" algn="ctr">
              <a:buNone/>
              <a:defRPr/>
            </a:lvl8pPr>
            <a:lvl9pPr marL="253301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38317" y="2692286"/>
            <a:ext cx="4544915" cy="2422288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3570" y="2692286"/>
            <a:ext cx="13528872" cy="242228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593" y="19458176"/>
            <a:ext cx="18178560" cy="6013208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593" y="12833883"/>
            <a:ext cx="18178560" cy="6624293"/>
          </a:xfrm>
        </p:spPr>
        <p:txBody>
          <a:bodyPr anchor="b"/>
          <a:lstStyle>
            <a:lvl1pPr marL="0" indent="0">
              <a:buNone/>
              <a:defRPr sz="1400"/>
            </a:lvl1pPr>
            <a:lvl2pPr marL="316865" indent="0">
              <a:buNone/>
              <a:defRPr sz="1300"/>
            </a:lvl2pPr>
            <a:lvl3pPr marL="633095" indent="0">
              <a:buNone/>
              <a:defRPr sz="1100"/>
            </a:lvl3pPr>
            <a:lvl4pPr marL="949960" indent="0">
              <a:buNone/>
              <a:defRPr sz="1000"/>
            </a:lvl4pPr>
            <a:lvl5pPr marL="1266825" indent="0">
              <a:buNone/>
              <a:defRPr sz="1000"/>
            </a:lvl5pPr>
            <a:lvl6pPr marL="1583055" indent="0">
              <a:buNone/>
              <a:defRPr sz="1000"/>
            </a:lvl6pPr>
            <a:lvl7pPr marL="1899920" indent="0">
              <a:buNone/>
              <a:defRPr sz="1000"/>
            </a:lvl7pPr>
            <a:lvl8pPr marL="2216150" indent="0">
              <a:buNone/>
              <a:defRPr sz="1000"/>
            </a:lvl8pPr>
            <a:lvl9pPr marL="25330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3569" y="8747184"/>
            <a:ext cx="9036894" cy="18167985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46338" y="8747184"/>
            <a:ext cx="9036894" cy="18167985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782" y="1212297"/>
            <a:ext cx="19247237" cy="50466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781" y="6777887"/>
            <a:ext cx="9449366" cy="28250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865" indent="0">
              <a:buNone/>
              <a:defRPr sz="1400" b="1"/>
            </a:lvl2pPr>
            <a:lvl3pPr marL="633095" indent="0">
              <a:buNone/>
              <a:defRPr sz="1300" b="1"/>
            </a:lvl3pPr>
            <a:lvl4pPr marL="949960" indent="0">
              <a:buNone/>
              <a:defRPr sz="1100" b="1"/>
            </a:lvl4pPr>
            <a:lvl5pPr marL="1266825" indent="0">
              <a:buNone/>
              <a:defRPr sz="1100" b="1"/>
            </a:lvl5pPr>
            <a:lvl6pPr marL="1583055" indent="0">
              <a:buNone/>
              <a:defRPr sz="1100" b="1"/>
            </a:lvl6pPr>
            <a:lvl7pPr marL="1899920" indent="0">
              <a:buNone/>
              <a:defRPr sz="1100" b="1"/>
            </a:lvl7pPr>
            <a:lvl8pPr marL="2216150" indent="0">
              <a:buNone/>
              <a:defRPr sz="1100" b="1"/>
            </a:lvl8pPr>
            <a:lvl9pPr marL="2533015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781" y="9602922"/>
            <a:ext cx="9449366" cy="17446093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345" y="6777887"/>
            <a:ext cx="9452674" cy="2825034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865" indent="0">
              <a:buNone/>
              <a:defRPr sz="1400" b="1"/>
            </a:lvl2pPr>
            <a:lvl3pPr marL="633095" indent="0">
              <a:buNone/>
              <a:defRPr sz="1300" b="1"/>
            </a:lvl3pPr>
            <a:lvl4pPr marL="949960" indent="0">
              <a:buNone/>
              <a:defRPr sz="1100" b="1"/>
            </a:lvl4pPr>
            <a:lvl5pPr marL="1266825" indent="0">
              <a:buNone/>
              <a:defRPr sz="1100" b="1"/>
            </a:lvl5pPr>
            <a:lvl6pPr marL="1583055" indent="0">
              <a:buNone/>
              <a:defRPr sz="1100" b="1"/>
            </a:lvl6pPr>
            <a:lvl7pPr marL="1899920" indent="0">
              <a:buNone/>
              <a:defRPr sz="1100" b="1"/>
            </a:lvl7pPr>
            <a:lvl8pPr marL="2216150" indent="0">
              <a:buNone/>
              <a:defRPr sz="1100" b="1"/>
            </a:lvl8pPr>
            <a:lvl9pPr marL="2533015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345" y="9602922"/>
            <a:ext cx="9452674" cy="17446093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782" y="1205715"/>
            <a:ext cx="7035190" cy="5131139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939" y="1205715"/>
            <a:ext cx="11955080" cy="258433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782" y="6336853"/>
            <a:ext cx="7035190" cy="20712161"/>
          </a:xfrm>
        </p:spPr>
        <p:txBody>
          <a:bodyPr/>
          <a:lstStyle>
            <a:lvl1pPr marL="0" indent="0">
              <a:buNone/>
              <a:defRPr sz="1000"/>
            </a:lvl1pPr>
            <a:lvl2pPr marL="316865" indent="0">
              <a:buNone/>
              <a:defRPr sz="800"/>
            </a:lvl2pPr>
            <a:lvl3pPr marL="633095" indent="0">
              <a:buNone/>
              <a:defRPr sz="700"/>
            </a:lvl3pPr>
            <a:lvl4pPr marL="949960" indent="0">
              <a:buNone/>
              <a:defRPr sz="600"/>
            </a:lvl4pPr>
            <a:lvl5pPr marL="1266825" indent="0">
              <a:buNone/>
              <a:defRPr sz="600"/>
            </a:lvl5pPr>
            <a:lvl6pPr marL="1583055" indent="0">
              <a:buNone/>
              <a:defRPr sz="600"/>
            </a:lvl6pPr>
            <a:lvl7pPr marL="1899920" indent="0">
              <a:buNone/>
              <a:defRPr sz="600"/>
            </a:lvl7pPr>
            <a:lvl8pPr marL="2216150" indent="0">
              <a:buNone/>
              <a:defRPr sz="600"/>
            </a:lvl8pPr>
            <a:lvl9pPr marL="253301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98" y="21195982"/>
            <a:ext cx="12831859" cy="250248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98" y="2705451"/>
            <a:ext cx="12831859" cy="18167985"/>
          </a:xfrm>
        </p:spPr>
        <p:txBody>
          <a:bodyPr vert="horz" wrap="square" lIns="294900" tIns="147450" rIns="294900" bIns="147450" numCol="1" anchor="t" anchorCtr="0" compatLnSpc="1"/>
          <a:lstStyle>
            <a:lvl1pPr marL="0" indent="0">
              <a:buNone/>
              <a:defRPr sz="2200"/>
            </a:lvl1pPr>
            <a:lvl2pPr marL="316865" indent="0">
              <a:buNone/>
              <a:defRPr sz="1900"/>
            </a:lvl2pPr>
            <a:lvl3pPr marL="633095" indent="0">
              <a:buNone/>
              <a:defRPr sz="1700"/>
            </a:lvl3pPr>
            <a:lvl4pPr marL="949960" indent="0">
              <a:buNone/>
              <a:defRPr sz="1400"/>
            </a:lvl4pPr>
            <a:lvl5pPr marL="1266825" indent="0">
              <a:buNone/>
              <a:defRPr sz="1400"/>
            </a:lvl5pPr>
            <a:lvl6pPr marL="1583055" indent="0">
              <a:buNone/>
              <a:defRPr sz="1400"/>
            </a:lvl6pPr>
            <a:lvl7pPr marL="1899920" indent="0">
              <a:buNone/>
              <a:defRPr sz="1400"/>
            </a:lvl7pPr>
            <a:lvl8pPr marL="2216150" indent="0">
              <a:buNone/>
              <a:defRPr sz="1400"/>
            </a:lvl8pPr>
            <a:lvl9pPr marL="2533015" indent="0">
              <a:buNone/>
              <a:defRPr sz="1400"/>
            </a:lvl9pPr>
          </a:lstStyle>
          <a:p>
            <a:pPr marL="0" marR="0" lvl="0" indent="0" algn="l" defTabSz="294830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SG" sz="2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98" y="23698469"/>
            <a:ext cx="12831859" cy="3553508"/>
          </a:xfrm>
        </p:spPr>
        <p:txBody>
          <a:bodyPr/>
          <a:lstStyle>
            <a:lvl1pPr marL="0" indent="0">
              <a:buNone/>
              <a:defRPr sz="1000"/>
            </a:lvl1pPr>
            <a:lvl2pPr marL="316865" indent="0">
              <a:buNone/>
              <a:defRPr sz="800"/>
            </a:lvl2pPr>
            <a:lvl3pPr marL="633095" indent="0">
              <a:buNone/>
              <a:defRPr sz="700"/>
            </a:lvl3pPr>
            <a:lvl4pPr marL="949960" indent="0">
              <a:buNone/>
              <a:defRPr sz="600"/>
            </a:lvl4pPr>
            <a:lvl5pPr marL="1266825" indent="0">
              <a:buNone/>
              <a:defRPr sz="600"/>
            </a:lvl5pPr>
            <a:lvl6pPr marL="1583055" indent="0">
              <a:buNone/>
              <a:defRPr sz="600"/>
            </a:lvl6pPr>
            <a:lvl7pPr marL="1899920" indent="0">
              <a:buNone/>
              <a:defRPr sz="600"/>
            </a:lvl7pPr>
            <a:lvl8pPr marL="2216150" indent="0">
              <a:buNone/>
              <a:defRPr sz="600"/>
            </a:lvl8pPr>
            <a:lvl9pPr marL="253301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F9EFF"/>
            </a:gs>
            <a:gs pos="100000">
              <a:srgbClr val="CDF1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1603375" y="2692400"/>
            <a:ext cx="18180050" cy="5046663"/>
          </a:xfrm>
          <a:prstGeom prst="rect">
            <a:avLst/>
          </a:prstGeom>
          <a:noFill/>
          <a:ln w="9525">
            <a:noFill/>
          </a:ln>
        </p:spPr>
        <p:txBody>
          <a:bodyPr lIns="294900" tIns="147450" rIns="294900" bIns="147450" anchor="ctr" anchorCtr="0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1603375" y="8747125"/>
            <a:ext cx="18180050" cy="18167350"/>
          </a:xfrm>
          <a:prstGeom prst="rect">
            <a:avLst/>
          </a:prstGeom>
          <a:noFill/>
          <a:ln w="9525">
            <a:noFill/>
          </a:ln>
        </p:spPr>
        <p:txBody>
          <a:bodyPr lIns="294900" tIns="147450" rIns="294900" bIns="147450"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3375" y="27587575"/>
            <a:ext cx="4456113" cy="2019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94900" tIns="147450" rIns="294900" bIns="147450" numCol="1" anchor="t" anchorCtr="0" compatLnSpc="1"/>
          <a:lstStyle>
            <a:lvl1pPr>
              <a:defRPr sz="45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07263" y="27587575"/>
            <a:ext cx="6772275" cy="2019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94900" tIns="147450" rIns="294900" bIns="147450" numCol="1" anchor="t" anchorCtr="0" compatLnSpc="1"/>
          <a:lstStyle>
            <a:lvl1pPr algn="ctr">
              <a:defRPr sz="45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327313" y="27587575"/>
            <a:ext cx="4456113" cy="2019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94900" tIns="147450" rIns="294900" bIns="147450" numCol="1" anchor="t" anchorCtr="0" compatLnSpc="1"/>
          <a:lstStyle>
            <a:lvl1pPr algn="r">
              <a:defRPr sz="4500" smtClean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EE16BE-E117-40E9-94FE-539E37DD409B}" type="slidenum">
              <a:rPr kumimoji="0" lang="en-US" altLang="zh-CN" sz="4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4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+mj-lt"/>
          <a:ea typeface="宋体" panose="02010600030101010101" pitchFamily="2" charset="-122"/>
          <a:cs typeface="+mj-cs"/>
        </a:defRPr>
      </a:lvl1pPr>
      <a:lvl2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defTabSz="2948305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316865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6pPr>
      <a:lvl7pPr marL="633095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7pPr>
      <a:lvl8pPr marL="949960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8pPr>
      <a:lvl9pPr marL="1266825" algn="ctr" defTabSz="294894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104900" indent="-1104900" algn="l" defTabSz="2948305" rtl="0" eaLnBrk="0" fontAlgn="base" hangingPunct="0">
        <a:spcBef>
          <a:spcPct val="20000"/>
        </a:spcBef>
        <a:spcAft>
          <a:spcPct val="0"/>
        </a:spcAft>
        <a:buChar char="•"/>
        <a:defRPr kumimoji="1" sz="103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1pPr>
      <a:lvl2pPr marL="2393950" indent="-919480" algn="l" defTabSz="2948305" rtl="0" eaLnBrk="0" fontAlgn="base" hangingPunct="0">
        <a:spcBef>
          <a:spcPct val="20000"/>
        </a:spcBef>
        <a:spcAft>
          <a:spcPct val="0"/>
        </a:spcAft>
        <a:buChar char="–"/>
        <a:defRPr kumimoji="1" sz="9000">
          <a:solidFill>
            <a:schemeClr val="tx1"/>
          </a:solidFill>
          <a:latin typeface="+mn-lt"/>
          <a:ea typeface="宋体" panose="02010600030101010101" pitchFamily="2" charset="-122"/>
        </a:defRPr>
      </a:lvl2pPr>
      <a:lvl3pPr marL="3684905" indent="-736600" algn="l" defTabSz="2948305" rtl="0" eaLnBrk="0" fontAlgn="base" hangingPunct="0">
        <a:spcBef>
          <a:spcPct val="20000"/>
        </a:spcBef>
        <a:spcAft>
          <a:spcPct val="0"/>
        </a:spcAft>
        <a:buChar char="•"/>
        <a:defRPr kumimoji="1" sz="7800">
          <a:solidFill>
            <a:schemeClr val="tx1"/>
          </a:solidFill>
          <a:latin typeface="+mn-lt"/>
          <a:ea typeface="宋体" panose="02010600030101010101" pitchFamily="2" charset="-122"/>
        </a:defRPr>
      </a:lvl3pPr>
      <a:lvl4pPr marL="5159375" indent="-735330" algn="l" defTabSz="2948305" rtl="0" eaLnBrk="0" fontAlgn="base" hangingPunct="0">
        <a:spcBef>
          <a:spcPct val="20000"/>
        </a:spcBef>
        <a:spcAft>
          <a:spcPct val="0"/>
        </a:spcAft>
        <a:buChar char="–"/>
        <a:defRPr kumimoji="1" sz="6400">
          <a:solidFill>
            <a:schemeClr val="tx1"/>
          </a:solidFill>
          <a:latin typeface="+mn-lt"/>
          <a:ea typeface="宋体" panose="02010600030101010101" pitchFamily="2" charset="-122"/>
        </a:defRPr>
      </a:lvl4pPr>
      <a:lvl5pPr marL="6634480" indent="-735330" algn="l" defTabSz="2948305" rtl="0" eaLnBrk="0" fontAlgn="base" hangingPunct="0">
        <a:spcBef>
          <a:spcPct val="20000"/>
        </a:spcBef>
        <a:spcAft>
          <a:spcPct val="0"/>
        </a:spcAft>
        <a:buChar char="»"/>
        <a:defRPr kumimoji="1" sz="6400">
          <a:solidFill>
            <a:schemeClr val="tx1"/>
          </a:solidFill>
          <a:latin typeface="+mn-lt"/>
          <a:ea typeface="宋体" panose="02010600030101010101" pitchFamily="2" charset="-122"/>
        </a:defRPr>
      </a:lvl5pPr>
      <a:lvl6pPr marL="6951345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6pPr>
      <a:lvl7pPr marL="7268210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7pPr>
      <a:lvl8pPr marL="7585075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8pPr>
      <a:lvl9pPr marL="7901305" indent="-736600" algn="l" defTabSz="2948940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686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309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4996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6682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8305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16150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33015" algn="l" defTabSz="63309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hyperlink" Target="mailto:oneal2000@126.com" TargetMode="Externa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A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1"/>
          <p:cNvSpPr/>
          <p:nvPr/>
        </p:nvSpPr>
        <p:spPr>
          <a:xfrm>
            <a:off x="12700" y="0"/>
            <a:ext cx="21374100" cy="2286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lIns="64639" tIns="32319" rIns="64639" bIns="32319"/>
          <a:lstStyle/>
          <a:p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4100" name="Text Box 35"/>
          <p:cNvSpPr txBox="1"/>
          <p:nvPr/>
        </p:nvSpPr>
        <p:spPr>
          <a:xfrm>
            <a:off x="-52387" y="2106539"/>
            <a:ext cx="21439187" cy="1719263"/>
          </a:xfrm>
          <a:prstGeom prst="rect">
            <a:avLst/>
          </a:prstGeom>
          <a:noFill/>
          <a:ln w="9525">
            <a:noFill/>
          </a:ln>
        </p:spPr>
        <p:txBody>
          <a:bodyPr lIns="249318" tIns="249318" rIns="249318" bIns="249318"/>
          <a:lstStyle/>
          <a:p>
            <a:pPr algn="ctr">
              <a:spcBef>
                <a:spcPct val="20000"/>
              </a:spcBef>
            </a:pPr>
            <a:r>
              <a:rPr lang="en-US" altLang="zh-CN" sz="4800" b="1" dirty="0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xxx</a:t>
            </a:r>
            <a:r>
              <a:rPr lang="zh-CN" altLang="en-US" sz="4800" b="1" dirty="0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学校</a:t>
            </a:r>
            <a:endParaRPr lang="en-US" altLang="zh-CN" sz="4800" b="1" dirty="0">
              <a:solidFill>
                <a:schemeClr val="bg1"/>
              </a:solidFill>
              <a:latin typeface="+mj-lt"/>
              <a:ea typeface="黑体" panose="02010609060101010101" pitchFamily="49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作者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1</a:t>
            </a: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，作者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2</a:t>
            </a:r>
            <a:r>
              <a:rPr lang="zh-CN" altLang="en-US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，作者</a:t>
            </a:r>
            <a:r>
              <a:rPr lang="en-US" altLang="zh-CN" sz="4000" b="1" dirty="0" err="1">
                <a:solidFill>
                  <a:schemeClr val="bg1"/>
                </a:solidFill>
                <a:latin typeface="+mj-lt"/>
                <a:ea typeface="黑体" panose="02010609060101010101" pitchFamily="49" charset="-122"/>
              </a:rPr>
              <a:t>3</a:t>
            </a:r>
            <a:endParaRPr lang="en-US" altLang="zh-CN" sz="4400" b="1" dirty="0">
              <a:solidFill>
                <a:schemeClr val="bg1"/>
              </a:solidFill>
              <a:latin typeface="+mj-lt"/>
              <a:ea typeface="黑体" panose="02010609060101010101" pitchFamily="49" charset="-122"/>
            </a:endParaRPr>
          </a:p>
          <a:p>
            <a:pPr algn="ctr">
              <a:spcBef>
                <a:spcPct val="20000"/>
              </a:spcBef>
            </a:pPr>
            <a:endParaRPr lang="en-US" altLang="zh-CN" sz="4400" b="1" dirty="0">
              <a:solidFill>
                <a:schemeClr val="bg1"/>
              </a:solidFill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054" name="Rounded Rectangle 5"/>
          <p:cNvSpPr>
            <a:spLocks noChangeArrowheads="1"/>
          </p:cNvSpPr>
          <p:nvPr/>
        </p:nvSpPr>
        <p:spPr bwMode="auto">
          <a:xfrm>
            <a:off x="2683300" y="405644"/>
            <a:ext cx="16020200" cy="18780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lIns="64639" tIns="32319" rIns="64639" bIns="32319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icrosoft YaHei UI Light" panose="020B0502040204020203" charset="-122"/>
                <a:ea typeface="Microsoft YaHei UI Light" panose="020B0502040204020203" charset="-122"/>
                <a:cs typeface="Microsoft YaHei UI Light" panose="020B0502040204020203" charset="-122"/>
              </a:rPr>
              <a:t>论文题目</a:t>
            </a:r>
            <a:endParaRPr kumimoji="0" lang="zh-CN" altLang="en-US" sz="5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Microsoft YaHei UI Light" panose="020B0502040204020203" charset="-122"/>
              <a:ea typeface="Microsoft YaHei UI Light" panose="020B0502040204020203" charset="-122"/>
              <a:cs typeface="Microsoft YaHei UI Light" panose="020B0502040204020203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icrosoft YaHei UI Light" panose="020B0502040204020203" charset="-122"/>
                <a:ea typeface="Microsoft YaHei UI Light" panose="020B0502040204020203" charset="-122"/>
                <a:cs typeface="Microsoft YaHei UI Light" panose="020B0502040204020203" charset="-122"/>
              </a:rPr>
              <a:t>xxxxxxxxx</a:t>
            </a:r>
            <a:endParaRPr kumimoji="0" lang="en-US" altLang="zh-CN" sz="5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Microsoft YaHei UI Light" panose="020B0502040204020203" charset="-122"/>
              <a:ea typeface="Microsoft YaHei UI Light" panose="020B0502040204020203" charset="-122"/>
              <a:cs typeface="Microsoft YaHei UI Light" panose="020B0502040204020203" charset="-122"/>
            </a:endParaRPr>
          </a:p>
        </p:txBody>
      </p:sp>
      <p:sp>
        <p:nvSpPr>
          <p:cNvPr id="63" name="Rounded Rectangle 20"/>
          <p:cNvSpPr>
            <a:spLocks noChangeArrowheads="1"/>
          </p:cNvSpPr>
          <p:nvPr/>
        </p:nvSpPr>
        <p:spPr bwMode="auto">
          <a:xfrm>
            <a:off x="403225" y="3962400"/>
            <a:ext cx="20593050" cy="25911931"/>
          </a:xfrm>
          <a:prstGeom prst="roundRect">
            <a:avLst>
              <a:gd name="adj" fmla="val 201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4639" tIns="32319" rIns="64639" bIns="32319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6" name="矩形 4095"/>
          <p:cNvSpPr/>
          <p:nvPr/>
        </p:nvSpPr>
        <p:spPr>
          <a:xfrm>
            <a:off x="880061" y="5074262"/>
            <a:ext cx="91532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LLMs have achieved great success across a variety of tasks, leading to their application in solving complex problems such as: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dirty="0"/>
              <a:t>M</a:t>
            </a:r>
            <a:r>
              <a:rPr kumimoji="1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ulti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-hop </a:t>
            </a:r>
            <a:r>
              <a:rPr kumimoji="1" lang="en-US" altLang="zh-CN" sz="2800" dirty="0"/>
              <a:t>Reasoning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Long-text Generation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7" name="矩形 4096"/>
          <p:cNvSpPr/>
          <p:nvPr/>
        </p:nvSpPr>
        <p:spPr>
          <a:xfrm>
            <a:off x="10774990" y="5128568"/>
            <a:ext cx="9792632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Our Proposed DRAGIN Framework: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buClrTx/>
              <a:buSzTx/>
              <a:defRPr/>
            </a:pPr>
            <a:endParaRPr kumimoji="1" lang="en-US" altLang="zh-CN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buClrTx/>
              <a:buSzTx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Deciding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When to Retrieve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based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on: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Uncertainty:</a:t>
            </a:r>
            <a:r>
              <a:rPr kumimoji="1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GB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entropy of token probabilities distributed across the vocabulary</a:t>
            </a:r>
            <a:r>
              <a:rPr kumimoji="1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.</a:t>
            </a:r>
            <a:endParaRPr kumimoji="1" lang="en-US" alt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Significance</a:t>
            </a:r>
            <a:r>
              <a:rPr kumimoji="1" lang="en-US" altLang="zh-CN" sz="2200" b="1" dirty="0"/>
              <a:t>:</a:t>
            </a:r>
            <a:r>
              <a:rPr kumimoji="1" lang="zh-CN" altLang="en-US" sz="2200" dirty="0"/>
              <a:t> </a:t>
            </a:r>
            <a:r>
              <a:rPr kumimoji="1" lang="en-GB" altLang="zh-CN" sz="2200" dirty="0"/>
              <a:t>the maximum attention to this token in the following text</a:t>
            </a:r>
            <a:r>
              <a:rPr kumimoji="1" lang="en-US" altLang="zh-CN" sz="2200" dirty="0"/>
              <a:t>.</a:t>
            </a:r>
            <a:endParaRPr kumimoji="1" lang="en-US" alt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Semantic:</a:t>
            </a:r>
            <a:r>
              <a:rPr kumimoji="1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200" b="1" dirty="0"/>
              <a:t>	</a:t>
            </a:r>
            <a:r>
              <a:rPr kumimoji="1" lang="zh-CN" altLang="en-US" sz="2200" b="1" dirty="0"/>
              <a:t>  </a:t>
            </a:r>
            <a:r>
              <a:rPr kumimoji="1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whether</a:t>
            </a:r>
            <a:r>
              <a:rPr kumimoji="1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</a:t>
            </a:r>
            <a:r>
              <a:rPr kumimoji="1" lang="en-GB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his token has semantic meaning</a:t>
            </a:r>
            <a:r>
              <a:rPr kumimoji="1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.</a:t>
            </a:r>
            <a:endParaRPr kumimoji="1" lang="en-US" alt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圆角矩形 4098"/>
          <p:cNvSpPr/>
          <p:nvPr/>
        </p:nvSpPr>
        <p:spPr bwMode="auto">
          <a:xfrm>
            <a:off x="867336" y="4311296"/>
            <a:ext cx="9225024" cy="62636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Background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sp>
        <p:nvSpPr>
          <p:cNvPr id="4102" name="圆角矩形 4101"/>
          <p:cNvSpPr/>
          <p:nvPr/>
        </p:nvSpPr>
        <p:spPr bwMode="auto">
          <a:xfrm>
            <a:off x="740692" y="12203007"/>
            <a:ext cx="9334779" cy="65890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Motivation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sp>
        <p:nvSpPr>
          <p:cNvPr id="4105" name="圆角矩形 4104"/>
          <p:cNvSpPr/>
          <p:nvPr/>
        </p:nvSpPr>
        <p:spPr bwMode="auto">
          <a:xfrm>
            <a:off x="10824445" y="4317771"/>
            <a:ext cx="9612003" cy="60685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Methodology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sp>
        <p:nvSpPr>
          <p:cNvPr id="4106" name="圆角矩形 4105"/>
          <p:cNvSpPr/>
          <p:nvPr/>
        </p:nvSpPr>
        <p:spPr bwMode="auto">
          <a:xfrm>
            <a:off x="11113639" y="21017152"/>
            <a:ext cx="9347223" cy="60603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Experimental</a:t>
            </a:r>
            <a:r>
              <a:rPr lang="zh-CN" altLang="en-US" sz="3200" b="1" dirty="0"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ea typeface="宋体" panose="02010600030101010101" pitchFamily="2" charset="-122"/>
              </a:rPr>
              <a:t>Results</a:t>
            </a:r>
            <a:endParaRPr lang="zh-CN" altLang="en-US" sz="3200" b="1" dirty="0">
              <a:ea typeface="宋体" panose="02010600030101010101" pitchFamily="2" charset="-122"/>
            </a:endParaRPr>
          </a:p>
        </p:txBody>
      </p:sp>
      <p:pic>
        <p:nvPicPr>
          <p:cNvPr id="4107" name="图片 410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012" y="14584768"/>
            <a:ext cx="6868010" cy="5934856"/>
          </a:xfrm>
          <a:prstGeom prst="rect">
            <a:avLst/>
          </a:prstGeom>
        </p:spPr>
      </p:pic>
      <p:pic>
        <p:nvPicPr>
          <p:cNvPr id="4108" name="图片 410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399" y="7245573"/>
            <a:ext cx="7128994" cy="6210739"/>
          </a:xfrm>
          <a:prstGeom prst="rect">
            <a:avLst/>
          </a:prstGeom>
        </p:spPr>
      </p:pic>
      <p:pic>
        <p:nvPicPr>
          <p:cNvPr id="4109" name="图片 41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3368" y="8305132"/>
            <a:ext cx="2711605" cy="546445"/>
          </a:xfrm>
          <a:prstGeom prst="rect">
            <a:avLst/>
          </a:prstGeom>
        </p:spPr>
      </p:pic>
      <p:pic>
        <p:nvPicPr>
          <p:cNvPr id="4110" name="图片 4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0512" y="9015087"/>
            <a:ext cx="2687285" cy="802019"/>
          </a:xfrm>
          <a:prstGeom prst="rect">
            <a:avLst/>
          </a:prstGeom>
        </p:spPr>
      </p:pic>
      <p:pic>
        <p:nvPicPr>
          <p:cNvPr id="4111" name="图片 4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90512" y="10054569"/>
            <a:ext cx="2519367" cy="592409"/>
          </a:xfrm>
          <a:prstGeom prst="rect">
            <a:avLst/>
          </a:prstGeom>
        </p:spPr>
      </p:pic>
      <p:pic>
        <p:nvPicPr>
          <p:cNvPr id="4118" name="图片 41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5738" y="10916025"/>
            <a:ext cx="2292285" cy="883708"/>
          </a:xfrm>
          <a:prstGeom prst="rect">
            <a:avLst/>
          </a:prstGeom>
        </p:spPr>
      </p:pic>
      <p:pic>
        <p:nvPicPr>
          <p:cNvPr id="4119" name="图片 41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2192" y="12260012"/>
            <a:ext cx="3072782" cy="396488"/>
          </a:xfrm>
          <a:prstGeom prst="rect">
            <a:avLst/>
          </a:prstGeom>
        </p:spPr>
      </p:pic>
      <p:sp>
        <p:nvSpPr>
          <p:cNvPr id="4120" name="矩形 4119"/>
          <p:cNvSpPr/>
          <p:nvPr/>
        </p:nvSpPr>
        <p:spPr>
          <a:xfrm>
            <a:off x="10995383" y="13645417"/>
            <a:ext cx="9853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What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to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Retrieve: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For the</a:t>
            </a:r>
            <a:r>
              <a:rPr kumimoji="1" lang="zh-CN" altLang="en-US" sz="2400" b="1" dirty="0"/>
              <a:t> </a:t>
            </a:r>
            <a:r>
              <a:rPr kumimoji="1" lang="en-US" altLang="zh-CN" sz="2400" b="1" dirty="0"/>
              <a:t>position</a:t>
            </a:r>
            <a:r>
              <a:rPr kumimoji="1" lang="zh-CN" altLang="en-US" sz="2400" b="1" dirty="0"/>
              <a:t> </a:t>
            </a:r>
            <a:r>
              <a:rPr kumimoji="1" lang="en-US" altLang="zh-CN" sz="2400" b="1" dirty="0"/>
              <a:t>that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require external knowledge,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query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is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generated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based on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Attention to the entire preceding context. 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21" name="矩形 4120"/>
          <p:cNvSpPr/>
          <p:nvPr/>
        </p:nvSpPr>
        <p:spPr>
          <a:xfrm>
            <a:off x="756089" y="12966782"/>
            <a:ext cx="935982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1" lang="en-US" altLang="zh-CN" sz="2800" b="1" dirty="0"/>
              <a:t>Why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do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we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need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Dynamic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RAG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for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complex</a:t>
            </a:r>
            <a:r>
              <a:rPr kumimoji="1" lang="zh-CN" altLang="en-US" sz="2800" b="1" dirty="0"/>
              <a:t> </a:t>
            </a:r>
            <a:r>
              <a:rPr kumimoji="1" lang="en-US" altLang="zh-CN" sz="2800" b="1" dirty="0"/>
              <a:t>tasks?</a:t>
            </a:r>
            <a:endParaRPr kumimoji="1" lang="en-US" altLang="zh-CN" sz="2800" b="1" dirty="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1" lang="en-US" altLang="zh-CN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Simple Tasks: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information needs of LLMs can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be determined based on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initial instruction. 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Complex Tasks: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information needs of LLMs may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change during the inference process.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For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example:</a:t>
            </a:r>
            <a:endParaRPr kumimoji="1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22" name="文本框 4121"/>
          <p:cNvSpPr txBox="1"/>
          <p:nvPr/>
        </p:nvSpPr>
        <p:spPr>
          <a:xfrm>
            <a:off x="943743" y="16583783"/>
            <a:ext cx="90850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2400" b="1" dirty="0"/>
              <a:t>LLM:</a:t>
            </a:r>
            <a:r>
              <a:rPr kumimoji="1" lang="zh-CN" altLang="en-US" sz="2400" b="1" dirty="0"/>
              <a:t> </a:t>
            </a:r>
            <a:r>
              <a:rPr kumimoji="1" lang="en-GB" altLang="zh-CN" sz="2400" dirty="0"/>
              <a:t>Argentina's victory at the 2022 FIFA World Cup in Qatar was a triumph that encapsulated drama, passion, and a storied journey back to the pinnacle of world football. </a:t>
            </a:r>
            <a:r>
              <a:rPr kumimoji="1" lang="en-GB" altLang="zh-CN" sz="2400" b="1" dirty="0">
                <a:highlight>
                  <a:srgbClr val="C0C0C0"/>
                </a:highlight>
              </a:rPr>
              <a:t>XXX</a:t>
            </a:r>
            <a:r>
              <a:rPr kumimoji="1" lang="en-GB" altLang="zh-CN" sz="2400" dirty="0"/>
              <a:t> once said: there is only one true heroism in the world: to see the world as it is, and to love it.</a:t>
            </a:r>
            <a:endParaRPr kumimoji="1" lang="zh-CN" altLang="en-US" sz="2400" dirty="0"/>
          </a:p>
        </p:txBody>
      </p:sp>
      <p:sp>
        <p:nvSpPr>
          <p:cNvPr id="4123" name="矩形 4122"/>
          <p:cNvSpPr/>
          <p:nvPr/>
        </p:nvSpPr>
        <p:spPr>
          <a:xfrm>
            <a:off x="904190" y="15561333"/>
            <a:ext cx="92015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Instruction: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GB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569EC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Write a complete commentary on Argentina's victory at the Qatar World Cup</a:t>
            </a:r>
            <a:endParaRPr kumimoji="1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69ECE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24" name="矩形 4123"/>
          <p:cNvSpPr/>
          <p:nvPr/>
        </p:nvSpPr>
        <p:spPr>
          <a:xfrm>
            <a:off x="773768" y="15487062"/>
            <a:ext cx="9359821" cy="2894874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25" name="矩形 4124"/>
          <p:cNvSpPr/>
          <p:nvPr/>
        </p:nvSpPr>
        <p:spPr>
          <a:xfrm>
            <a:off x="846685" y="18707251"/>
            <a:ext cx="4478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Initial Information Needs: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659130" lvl="1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Argentine team</a:t>
            </a:r>
            <a:endParaRPr kumimoji="1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659130" lvl="1" indent="-342900">
              <a:buFont typeface="Arial" panose="020B0604020202020204" pitchFamily="34" charset="0"/>
              <a:buChar char="•"/>
              <a:defRPr/>
            </a:pPr>
            <a:r>
              <a:rPr kumimoji="1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Qatar World Cup</a:t>
            </a:r>
            <a:endParaRPr kumimoji="1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26" name="矩形 4125"/>
          <p:cNvSpPr/>
          <p:nvPr/>
        </p:nvSpPr>
        <p:spPr>
          <a:xfrm>
            <a:off x="4850796" y="18694809"/>
            <a:ext cx="53664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Information Needs During Inference: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“There is only one</a:t>
            </a:r>
            <a:r>
              <a:rPr kumimoji="1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true heroism..." </a:t>
            </a:r>
            <a:endParaRPr kumimoji="1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400" dirty="0">
                <a:sym typeface="Wingdings" panose="05000000000000000000" pitchFamily="2" charset="2"/>
              </a:rPr>
              <a:t></a:t>
            </a:r>
            <a:r>
              <a:rPr kumimoji="1" lang="zh-CN" altLang="en-US" sz="2400" dirty="0">
                <a:sym typeface="Wingdings" panose="05000000000000000000" pitchFamily="2" charset="2"/>
              </a:rPr>
              <a:t> </a:t>
            </a:r>
            <a:r>
              <a:rPr kumimoji="1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Who said this quote?</a:t>
            </a:r>
            <a:endParaRPr kumimoji="1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4127" name="直线连接符 4126"/>
          <p:cNvCxnSpPr/>
          <p:nvPr/>
        </p:nvCxnSpPr>
        <p:spPr>
          <a:xfrm>
            <a:off x="824980" y="7479648"/>
            <a:ext cx="909193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8" name="直线连接符 4127"/>
          <p:cNvCxnSpPr/>
          <p:nvPr/>
        </p:nvCxnSpPr>
        <p:spPr>
          <a:xfrm>
            <a:off x="11050244" y="13564135"/>
            <a:ext cx="945464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9" name="文本框 4128"/>
          <p:cNvSpPr txBox="1"/>
          <p:nvPr/>
        </p:nvSpPr>
        <p:spPr>
          <a:xfrm>
            <a:off x="18032935" y="14557695"/>
            <a:ext cx="2800473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en-US" altLang="zh-CN" sz="2000" b="1" dirty="0"/>
              <a:t>Step</a:t>
            </a:r>
            <a:r>
              <a:rPr kumimoji="1" lang="zh-CN" altLang="en-US" sz="2000" b="1" dirty="0"/>
              <a:t> </a:t>
            </a:r>
            <a:r>
              <a:rPr kumimoji="1" lang="en-US" altLang="zh-CN" sz="2000" b="1" dirty="0"/>
              <a:t>1:</a:t>
            </a:r>
            <a:r>
              <a:rPr kumimoji="1" lang="zh-CN" altLang="en-US" sz="2000" b="1" dirty="0"/>
              <a:t> </a:t>
            </a:r>
            <a:r>
              <a:rPr kumimoji="1" lang="en-GB" altLang="zh-CN" sz="2000" dirty="0"/>
              <a:t>Extract the last layer</a:t>
            </a:r>
            <a:r>
              <a:rPr kumimoji="1" lang="en-US" altLang="zh-CN" sz="2000" dirty="0"/>
              <a:t>’s</a:t>
            </a:r>
            <a:r>
              <a:rPr kumimoji="1" lang="en-GB" altLang="zh-CN" sz="2000" dirty="0"/>
              <a:t> attention scores for each token.</a:t>
            </a:r>
            <a:endParaRPr kumimoji="1" lang="en-GB" altLang="zh-CN" sz="2000" dirty="0"/>
          </a:p>
          <a:p>
            <a:pPr algn="l">
              <a:buFont typeface="+mj-lt"/>
              <a:buAutoNum type="arabicPeriod"/>
            </a:pPr>
            <a:endParaRPr kumimoji="1" lang="en-GB" altLang="zh-CN" sz="2000" dirty="0"/>
          </a:p>
          <a:p>
            <a:pPr algn="l"/>
            <a:r>
              <a:rPr kumimoji="1" lang="en-US" altLang="zh-CN" sz="2000" b="1" dirty="0"/>
              <a:t>Step</a:t>
            </a:r>
            <a:r>
              <a:rPr kumimoji="1" lang="zh-CN" altLang="en-US" sz="2000" b="1" dirty="0"/>
              <a:t> </a:t>
            </a:r>
            <a:r>
              <a:rPr kumimoji="1" lang="en-US" altLang="zh-CN" sz="2000" b="1" dirty="0"/>
              <a:t>2:</a:t>
            </a:r>
            <a:r>
              <a:rPr kumimoji="1" lang="zh-CN" altLang="en-US" sz="2000" b="1" dirty="0"/>
              <a:t> </a:t>
            </a:r>
            <a:r>
              <a:rPr kumimoji="1" lang="en-GB" altLang="zh-CN" sz="2000" dirty="0"/>
              <a:t>Sort </a:t>
            </a:r>
            <a:r>
              <a:rPr kumimoji="1" lang="en-US" altLang="zh-CN" sz="2000" dirty="0"/>
              <a:t>these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tokens</a:t>
            </a:r>
            <a:r>
              <a:rPr kumimoji="1" lang="zh-CN" altLang="en-US" sz="2000" dirty="0"/>
              <a:t> </a:t>
            </a:r>
            <a:r>
              <a:rPr kumimoji="1" lang="en-GB" altLang="zh-CN" sz="2000" dirty="0"/>
              <a:t>by attention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score</a:t>
            </a:r>
            <a:r>
              <a:rPr kumimoji="1" lang="en-GB" altLang="zh-CN" sz="2000" dirty="0"/>
              <a:t>​ </a:t>
            </a:r>
            <a:r>
              <a:rPr kumimoji="1" lang="en-US" altLang="zh-CN" sz="2000" dirty="0"/>
              <a:t>and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save</a:t>
            </a:r>
            <a:r>
              <a:rPr kumimoji="1" lang="zh-CN" altLang="en-US" sz="2000" dirty="0"/>
              <a:t> </a:t>
            </a:r>
            <a:r>
              <a:rPr kumimoji="1" lang="en-GB" altLang="zh-CN" sz="2000" dirty="0"/>
              <a:t>the top 𝑛.</a:t>
            </a:r>
            <a:endParaRPr kumimoji="1" lang="en-GB" altLang="zh-CN" sz="2000" dirty="0"/>
          </a:p>
          <a:p>
            <a:pPr algn="l">
              <a:buFont typeface="+mj-lt"/>
              <a:buAutoNum type="arabicPeriod"/>
            </a:pPr>
            <a:endParaRPr kumimoji="1" lang="en-GB" altLang="zh-CN" sz="2000" dirty="0"/>
          </a:p>
          <a:p>
            <a:pPr algn="l"/>
            <a:r>
              <a:rPr kumimoji="1" lang="en-US" altLang="zh-CN" sz="2000" b="1" dirty="0"/>
              <a:t>Step</a:t>
            </a:r>
            <a:r>
              <a:rPr kumimoji="1" lang="zh-CN" altLang="en-US" sz="2000" b="1" dirty="0"/>
              <a:t> </a:t>
            </a:r>
            <a:r>
              <a:rPr kumimoji="1" lang="en-US" altLang="zh-CN" sz="2000" b="1" dirty="0"/>
              <a:t>3:</a:t>
            </a:r>
            <a:r>
              <a:rPr kumimoji="1" lang="zh-CN" altLang="en-US" sz="2000" b="1" dirty="0"/>
              <a:t> </a:t>
            </a:r>
            <a:r>
              <a:rPr kumimoji="1" lang="en-GB" altLang="zh-CN" sz="2000" dirty="0"/>
              <a:t>Construct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the</a:t>
            </a:r>
            <a:r>
              <a:rPr kumimoji="1" lang="en-GB" altLang="zh-CN" sz="2000" dirty="0"/>
              <a:t> </a:t>
            </a:r>
            <a:r>
              <a:rPr kumimoji="1" lang="en-US" altLang="zh-CN" sz="2000" dirty="0"/>
              <a:t>query</a:t>
            </a:r>
            <a:r>
              <a:rPr kumimoji="1" lang="en-GB" altLang="zh-CN" sz="2000" dirty="0"/>
              <a:t> using </a:t>
            </a:r>
            <a:r>
              <a:rPr kumimoji="1" lang="en-US" altLang="zh-CN" sz="2000" dirty="0"/>
              <a:t>the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top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n</a:t>
            </a:r>
            <a:r>
              <a:rPr kumimoji="1" lang="en-GB" altLang="zh-CN" sz="2000" dirty="0"/>
              <a:t> </a:t>
            </a:r>
            <a:r>
              <a:rPr kumimoji="1" lang="en-US" altLang="zh-CN" sz="2000" dirty="0"/>
              <a:t>tokens</a:t>
            </a:r>
            <a:r>
              <a:rPr kumimoji="1" lang="en-GB" altLang="zh-CN" sz="2000" dirty="0"/>
              <a:t>.</a:t>
            </a:r>
            <a:endParaRPr kumimoji="1" lang="en-GB" altLang="zh-CN" sz="2000" dirty="0"/>
          </a:p>
          <a:p>
            <a:pPr algn="l"/>
            <a:endParaRPr kumimoji="1" lang="en-GB" altLang="zh-CN" sz="2000" dirty="0"/>
          </a:p>
          <a:p>
            <a:pPr algn="l"/>
            <a:endParaRPr kumimoji="1" lang="en-GB" altLang="zh-CN" sz="2000" dirty="0"/>
          </a:p>
          <a:p>
            <a:r>
              <a:rPr kumimoji="1" lang="en-US" altLang="zh-CN" sz="2000" b="1" dirty="0"/>
              <a:t>Step</a:t>
            </a:r>
            <a:r>
              <a:rPr kumimoji="1" lang="zh-CN" altLang="en-US" sz="2000" b="1" dirty="0"/>
              <a:t> </a:t>
            </a:r>
            <a:r>
              <a:rPr kumimoji="1" lang="en-US" altLang="zh-CN" sz="2000" b="1" dirty="0"/>
              <a:t>4:</a:t>
            </a:r>
            <a:r>
              <a:rPr kumimoji="1" lang="zh-CN" altLang="en-US" sz="2000" b="1" dirty="0"/>
              <a:t> </a:t>
            </a: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Add the</a:t>
            </a:r>
            <a:r>
              <a:rPr kumimoji="1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retrieved knowledge to the context, then</a:t>
            </a:r>
            <a:r>
              <a:rPr kumimoji="1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let the LLM generate from the truncation point.</a:t>
            </a:r>
            <a:endParaRPr kumimoji="1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algn="l"/>
            <a:endParaRPr kumimoji="1" lang="en-GB" altLang="zh-CN" sz="2000" dirty="0"/>
          </a:p>
        </p:txBody>
      </p:sp>
      <p:sp>
        <p:nvSpPr>
          <p:cNvPr id="4130" name="矩形 4129"/>
          <p:cNvSpPr/>
          <p:nvPr/>
        </p:nvSpPr>
        <p:spPr>
          <a:xfrm>
            <a:off x="17966208" y="14521273"/>
            <a:ext cx="2882507" cy="5909323"/>
          </a:xfrm>
          <a:prstGeom prst="rect">
            <a:avLst/>
          </a:prstGeom>
          <a:noFill/>
          <a:ln w="31750">
            <a:solidFill>
              <a:schemeClr val="tx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31" name="矩形 4130"/>
          <p:cNvSpPr/>
          <p:nvPr/>
        </p:nvSpPr>
        <p:spPr>
          <a:xfrm>
            <a:off x="767743" y="18645401"/>
            <a:ext cx="3769804" cy="1412935"/>
          </a:xfrm>
          <a:prstGeom prst="rect">
            <a:avLst/>
          </a:prstGeom>
          <a:noFill/>
          <a:ln w="53975">
            <a:solidFill>
              <a:srgbClr val="569ECE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32" name="矩形 4131"/>
          <p:cNvSpPr/>
          <p:nvPr/>
        </p:nvSpPr>
        <p:spPr>
          <a:xfrm>
            <a:off x="4744893" y="18655255"/>
            <a:ext cx="5360809" cy="1412934"/>
          </a:xfrm>
          <a:prstGeom prst="rect">
            <a:avLst/>
          </a:prstGeom>
          <a:noFill/>
          <a:ln w="53975">
            <a:solidFill>
              <a:schemeClr val="bg1">
                <a:lumMod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43" name="矩形 4142"/>
          <p:cNvSpPr/>
          <p:nvPr/>
        </p:nvSpPr>
        <p:spPr>
          <a:xfrm>
            <a:off x="11098332" y="21868204"/>
            <a:ext cx="97350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overall experimental results of DRAGIN and other baselines on four benchmarks. The best results are in bold.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44" name="矩形 4143"/>
          <p:cNvSpPr/>
          <p:nvPr/>
        </p:nvSpPr>
        <p:spPr>
          <a:xfrm>
            <a:off x="11125449" y="25619213"/>
            <a:ext cx="5413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Ablation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Study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45" name="矩形 4144"/>
          <p:cNvSpPr/>
          <p:nvPr/>
        </p:nvSpPr>
        <p:spPr>
          <a:xfrm>
            <a:off x="11125449" y="26181681"/>
            <a:ext cx="5044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Timing</a:t>
            </a: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of</a:t>
            </a: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Retrieval</a:t>
            </a: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(</a:t>
            </a:r>
            <a:r>
              <a:rPr kumimoji="1" lang="en-US" altLang="zh-CN" sz="2000" dirty="0"/>
              <a:t>When)</a:t>
            </a:r>
            <a:endParaRPr kumimoji="1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46" name="矩形 4145"/>
          <p:cNvSpPr/>
          <p:nvPr/>
        </p:nvSpPr>
        <p:spPr>
          <a:xfrm>
            <a:off x="16245406" y="26178379"/>
            <a:ext cx="5044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Query</a:t>
            </a: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Formulation</a:t>
            </a:r>
            <a:r>
              <a: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(What)</a:t>
            </a:r>
            <a:endParaRPr kumimoji="1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48" name="矩形 4147"/>
          <p:cNvSpPr/>
          <p:nvPr/>
        </p:nvSpPr>
        <p:spPr>
          <a:xfrm>
            <a:off x="1021080" y="26856690"/>
            <a:ext cx="9587230" cy="937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1" lang="en-US" altLang="zh-CN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1" lang="en-US" altLang="zh-CN" sz="2400" b="1" dirty="0"/>
              <a:t>Email:</a:t>
            </a:r>
            <a:r>
              <a:rPr kumimoji="1" lang="zh-CN" altLang="en-US" sz="2400" b="1" dirty="0"/>
              <a:t> </a:t>
            </a:r>
            <a:r>
              <a:rPr kumimoji="1" lang="en-US" altLang="zh-CN" sz="2400" b="1" dirty="0">
                <a:hlinkClick r:id="rId8"/>
              </a:rPr>
              <a:t>oneal2000@126.com</a:t>
            </a:r>
            <a:endParaRPr kumimoji="1" lang="en-US" altLang="zh-CN" sz="2400" b="1" dirty="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1" lang="en-US" altLang="zh-CN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50" name="矩形 4149"/>
          <p:cNvSpPr/>
          <p:nvPr/>
        </p:nvSpPr>
        <p:spPr>
          <a:xfrm>
            <a:off x="788571" y="26212525"/>
            <a:ext cx="9649073" cy="3237673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51" name="矩形 4150"/>
          <p:cNvSpPr/>
          <p:nvPr/>
        </p:nvSpPr>
        <p:spPr>
          <a:xfrm>
            <a:off x="954156" y="26390858"/>
            <a:ext cx="2187131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作者信息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53" name="矩形 4152"/>
          <p:cNvSpPr/>
          <p:nvPr/>
        </p:nvSpPr>
        <p:spPr>
          <a:xfrm>
            <a:off x="876921" y="7696678"/>
            <a:ext cx="915325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Previous work has shown that Retrieval Augmented Generation (RAG) can significantly enhance the performance of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LLMs, mitigating LLM’s </a:t>
            </a:r>
            <a:r>
              <a:rPr kumimoji="1" lang="en-US" altLang="zh-CN" sz="2800" b="1" dirty="0"/>
              <a:t>h</a:t>
            </a:r>
            <a:r>
              <a:rPr kumimoji="1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allucinations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.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RAG frameworks</a:t>
            </a:r>
            <a:r>
              <a:rPr kumimoji="1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can be categorized into two types: 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Single-Round RAG: 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Before LLM inference, it retrieves external knowledge based on the initial instruction.</a:t>
            </a:r>
            <a:endParaRPr kumimoji="1" lang="en-US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1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Dynamic RAG: 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During LLM inference, it actively decides when and what to retrieve.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56" name="矩形 4155"/>
          <p:cNvSpPr/>
          <p:nvPr/>
        </p:nvSpPr>
        <p:spPr>
          <a:xfrm>
            <a:off x="724143" y="20307955"/>
            <a:ext cx="93046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1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Research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Question: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1" lang="en-US" altLang="zh-CN" sz="1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How to</a:t>
            </a:r>
            <a:r>
              <a:rPr kumimoji="1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dirty="0"/>
              <a:t>address</a:t>
            </a:r>
            <a:r>
              <a:rPr kumimoji="1" lang="zh-CN" altLang="en-US" sz="2800" dirty="0"/>
              <a:t> 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the information needs of an</a:t>
            </a:r>
            <a:r>
              <a:rPr kumimoji="1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LLM during its inference</a:t>
            </a:r>
            <a:r>
              <a:rPr kumimoji="1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dirty="0"/>
              <a:t>process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?</a:t>
            </a:r>
            <a:endParaRPr kumimoji="1" lang="en-US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1" lang="en-US" altLang="zh-CN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When to trigger retrieval?</a:t>
            </a:r>
            <a:endParaRPr kumimoji="1" lang="en-US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What to retrieve when retrieval is triggered?</a:t>
            </a:r>
            <a:endParaRPr kumimoji="1" lang="en-US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57" name="矩形 4156"/>
          <p:cNvSpPr/>
          <p:nvPr/>
        </p:nvSpPr>
        <p:spPr>
          <a:xfrm>
            <a:off x="756089" y="23491553"/>
            <a:ext cx="969026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Triggering</a:t>
            </a:r>
            <a:r>
              <a:rPr kumimoji="1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dirty="0"/>
              <a:t>r</a:t>
            </a:r>
            <a:r>
              <a:rPr kumimoji="1" lang="en-US" altLang="zh-CN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etrieval</a:t>
            </a:r>
            <a:r>
              <a:rPr kumimoji="1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en-US" altLang="zh-CN" sz="2800" dirty="0"/>
              <a:t>w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hen LLMs do not need retrieval:</a:t>
            </a:r>
            <a:r>
              <a:rPr kumimoji="1" lang="zh-CN" altLang="en-US" sz="2800" dirty="0"/>
              <a:t> </a:t>
            </a:r>
            <a:endParaRPr kumimoji="1" lang="en-US" altLang="zh-CN" sz="2800" dirty="0"/>
          </a:p>
          <a:p>
            <a:pPr marR="0" lvl="0" algn="l" defTabSz="914400" rtl="0" eaLnBrk="0" fontAlgn="base" latinLnBrk="0" hangingPunct="0">
              <a:lnSpc>
                <a:spcPct val="100000"/>
              </a:lnSpc>
              <a:buClrTx/>
              <a:buSzTx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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Increases unnecessary computation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endParaRPr kumimoji="1" lang="en-US" altLang="zh-CN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>
              <a:defRPr/>
            </a:pP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Retrieved information can’t </a:t>
            </a:r>
            <a:r>
              <a:rPr kumimoji="1" lang="en-US" altLang="zh-CN" sz="2800" dirty="0"/>
              <a:t>m</a:t>
            </a:r>
            <a:r>
              <a:rPr kumimoji="1" lang="en-US" altLang="zh-CN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eet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the information </a:t>
            </a:r>
            <a:r>
              <a:rPr kumimoji="1" lang="en-US" altLang="zh-CN" sz="2800" dirty="0"/>
              <a:t>n</a:t>
            </a:r>
            <a:r>
              <a:rPr kumimoji="1" lang="en-US" altLang="zh-CN" sz="28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eeds</a:t>
            </a:r>
            <a:r>
              <a:rPr kumimoji="1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 of LLMs:</a:t>
            </a:r>
            <a:endParaRPr kumimoji="1" lang="en-US" alt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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Introduces noise or irrelevant information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4158" name="直线连接符 4157"/>
          <p:cNvCxnSpPr/>
          <p:nvPr/>
        </p:nvCxnSpPr>
        <p:spPr>
          <a:xfrm>
            <a:off x="824980" y="9279848"/>
            <a:ext cx="909193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9" name="直线连接符 4158"/>
          <p:cNvCxnSpPr/>
          <p:nvPr/>
        </p:nvCxnSpPr>
        <p:spPr>
          <a:xfrm>
            <a:off x="779372" y="23220231"/>
            <a:ext cx="909193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75344" y="22910535"/>
            <a:ext cx="9285517" cy="25720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87844" y="26677258"/>
            <a:ext cx="4899651" cy="27923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22829" y="26674770"/>
            <a:ext cx="4275400" cy="2792320"/>
          </a:xfrm>
          <a:prstGeom prst="rect">
            <a:avLst/>
          </a:prstGeom>
        </p:spPr>
      </p:pic>
      <p:pic>
        <p:nvPicPr>
          <p:cNvPr id="8" name="图片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383697"/>
            <a:ext cx="1786097" cy="180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1100" y="405644"/>
            <a:ext cx="1808893" cy="1785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0</TotalTime>
  <Words>2646</Words>
  <Application>WPS 演示</Application>
  <PresentationFormat>自定义</PresentationFormat>
  <Paragraphs>88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Times New Roman</vt:lpstr>
      <vt:lpstr>黑体</vt:lpstr>
      <vt:lpstr>Microsoft YaHei UI Light</vt:lpstr>
      <vt:lpstr>BatangChe</vt:lpstr>
      <vt:lpstr>Segoe Print</vt:lpstr>
      <vt:lpstr>微软雅黑</vt:lpstr>
      <vt:lpstr>Arial Unicode MS</vt:lpstr>
      <vt:lpstr>Blank Presentation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NUS-Tsinghua Centre for Extreme Search (NExT++)</dc:creator>
  <cp:keywords>poster template</cp:keywords>
  <cp:lastModifiedBy>AI光影社-小清1号</cp:lastModifiedBy>
  <cp:revision>32</cp:revision>
  <cp:lastPrinted>2024-05-25T09:31:00Z</cp:lastPrinted>
  <dcterms:created xsi:type="dcterms:W3CDTF">2024-05-25T09:31:00Z</dcterms:created>
  <dcterms:modified xsi:type="dcterms:W3CDTF">2026-07-11T08:29:30Z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6CD9F74DDC8F4183B5C0108972E2AF93_13</vt:lpwstr>
  </property>
  <property fmtid="{D5CDD505-2E9C-101B-9397-08002B2CF9AE}" pid="3" name="KSOProductBuildVer">
    <vt:lpwstr>2052-12.1.0.26895</vt:lpwstr>
  </property>
</Properties>
</file>